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22799-228E-40CA-B81C-B9284AEC5B01}" v="251" dt="2024-10-03T15:01:08.052"/>
    <p1510:client id="{229CF5FE-E7B8-47CF-B224-88D413A0CBD9}" v="184" dt="2024-10-03T19:01:11.482"/>
    <p1510:client id="{4C3DE8E2-BE4D-45DC-87FD-87087D572B57}" v="9" dt="2024-10-03T18:47:03.166"/>
    <p1510:client id="{633A8CF5-A940-4A5F-A672-3EABB475BFDD}" v="490" dt="2024-10-03T18:58:44.281"/>
    <p1510:client id="{810DB55B-5002-4FD4-AE12-E096E6BA9B7F}" v="28" dt="2024-10-03T19:03:57.079"/>
    <p1510:client id="{8E0254DC-4743-4791-941E-C74E3D12B424}" v="233" dt="2024-10-03T18:49:50.294"/>
    <p1510:client id="{B99292F5-E11B-451D-83F8-79F52D426BC5}" v="1068" dt="2024-10-03T19:01:25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187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58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0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1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9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1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Product Research</a:t>
            </a:r>
            <a:br>
              <a:rPr lang="en-US"/>
            </a:br>
            <a:r>
              <a:rPr lang="en-US"/>
              <a:t>Lightning Talk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sdmay25-26</a:t>
            </a:r>
            <a:br>
              <a:rPr lang="en-US"/>
            </a:br>
            <a:r>
              <a:rPr lang="en-US"/>
              <a:t>Bryce Rega, Marek Jablonski, Gavin Patel, Jonah Frosch, Long Yu</a:t>
            </a:r>
          </a:p>
          <a:p>
            <a:r>
              <a:rPr lang="en-US"/>
              <a:t>October 1st,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5A29-03CA-E9F2-23AA-8C40870A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F4170-430C-FE22-5F6C-6D5731C9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Custom High Voltage Motor Controller</a:t>
            </a:r>
          </a:p>
          <a:p>
            <a:r>
              <a:rPr lang="en-US"/>
              <a:t>Low Total cost for controller when compared to market options</a:t>
            </a:r>
          </a:p>
          <a:p>
            <a:r>
              <a:rPr lang="en-US"/>
              <a:t>Develop a GUI for interfacing and configuring controller</a:t>
            </a:r>
          </a:p>
          <a:p>
            <a:r>
              <a:rPr lang="en-US"/>
              <a:t>Compatible with many different applications</a:t>
            </a:r>
          </a:p>
        </p:txBody>
      </p:sp>
      <p:pic>
        <p:nvPicPr>
          <p:cNvPr id="4" name="Picture 3" descr="Solar Car Energy Cartoon Stock Illustrations – 1,082 Solar Car Energy  Cartoon Stock Illustrations, Vectors &amp; Clipart - Dreamstime">
            <a:extLst>
              <a:ext uri="{FF2B5EF4-FFF2-40B4-BE49-F238E27FC236}">
                <a16:creationId xmlns:a16="http://schemas.microsoft.com/office/drawing/2014/main" id="{BF997B33-DF88-3083-55C8-000516927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846" y="4068539"/>
            <a:ext cx="2743199" cy="2113978"/>
          </a:xfrm>
          <a:prstGeom prst="rect">
            <a:avLst/>
          </a:prstGeom>
        </p:spPr>
      </p:pic>
      <p:pic>
        <p:nvPicPr>
          <p:cNvPr id="5" name="Picture 4" descr="Cartoon picture with Electric Scooter ...">
            <a:extLst>
              <a:ext uri="{FF2B5EF4-FFF2-40B4-BE49-F238E27FC236}">
                <a16:creationId xmlns:a16="http://schemas.microsoft.com/office/drawing/2014/main" id="{026C51DE-2102-376E-1823-C3D85A00B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4062157"/>
            <a:ext cx="3771900" cy="2117217"/>
          </a:xfrm>
          <a:prstGeom prst="rect">
            <a:avLst/>
          </a:prstGeom>
        </p:spPr>
      </p:pic>
      <p:pic>
        <p:nvPicPr>
          <p:cNvPr id="6" name="Picture 5" descr="A close-up of a machine&#10;&#10;Description automatically generated">
            <a:extLst>
              <a:ext uri="{FF2B5EF4-FFF2-40B4-BE49-F238E27FC236}">
                <a16:creationId xmlns:a16="http://schemas.microsoft.com/office/drawing/2014/main" id="{8A6FC46E-22A2-8E2E-B6AC-897B5D4245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571" b="16000"/>
          <a:stretch/>
        </p:blipFill>
        <p:spPr>
          <a:xfrm>
            <a:off x="4467225" y="4071938"/>
            <a:ext cx="2943227" cy="2124075"/>
          </a:xfrm>
          <a:prstGeom prst="rect">
            <a:avLst/>
          </a:prstGeom>
        </p:spPr>
      </p:pic>
      <p:pic>
        <p:nvPicPr>
          <p:cNvPr id="7" name="Picture 6" descr="A black wheel with a cable&#10;&#10;Description automatically generated">
            <a:extLst>
              <a:ext uri="{FF2B5EF4-FFF2-40B4-BE49-F238E27FC236}">
                <a16:creationId xmlns:a16="http://schemas.microsoft.com/office/drawing/2014/main" id="{87000FC9-93A6-8A22-0FE5-7DC4DB9C9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738" y="1924050"/>
            <a:ext cx="18573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0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5572-C3C5-371B-4784-4F18CFBE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47" y="539877"/>
            <a:ext cx="9418320" cy="2565273"/>
          </a:xfrm>
        </p:spPr>
        <p:txBody>
          <a:bodyPr>
            <a:normAutofit/>
          </a:bodyPr>
          <a:lstStyle/>
          <a:p>
            <a:r>
              <a:rPr lang="en-US" sz="4000"/>
              <a:t>In this project will we be designing the architecture and implementation of a motor controller for lightweight automotive use.</a:t>
            </a:r>
          </a:p>
        </p:txBody>
      </p:sp>
      <p:pic>
        <p:nvPicPr>
          <p:cNvPr id="3" name="Picture 2" descr="Implementation of an Improved Motor Control for Electric Vehicles">
            <a:extLst>
              <a:ext uri="{FF2B5EF4-FFF2-40B4-BE49-F238E27FC236}">
                <a16:creationId xmlns:a16="http://schemas.microsoft.com/office/drawing/2014/main" id="{DDA6E3CF-151D-2729-A7EB-92648F914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3431141"/>
            <a:ext cx="4695824" cy="32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813B-8DD8-0F57-9F2A-492B2C4E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58725-5B57-C89C-174F-328F4E9A2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372" y="1713655"/>
            <a:ext cx="3174275" cy="731520"/>
          </a:xfrm>
          <a:noFill/>
        </p:spPr>
        <p:txBody>
          <a:bodyPr/>
          <a:lstStyle/>
          <a:p>
            <a:r>
              <a:rPr lang="en-US"/>
              <a:t>Mitsuba 2096-III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953D0-D11C-EF26-6CEF-27F52ED09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372" y="2507550"/>
            <a:ext cx="3174275" cy="366465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Very expensive</a:t>
            </a:r>
          </a:p>
          <a:p>
            <a:r>
              <a:rPr lang="en-US"/>
              <a:t>Designed specifically for Mitsuba motors</a:t>
            </a:r>
          </a:p>
          <a:p>
            <a:r>
              <a:rPr lang="en-US"/>
              <a:t>Very difficult to use</a:t>
            </a:r>
          </a:p>
          <a:p>
            <a:r>
              <a:rPr lang="en-US"/>
              <a:t>Doesn't support common features (CAN, cruise)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76DEA6F-74C0-42C8-E812-A50686DD58FF}"/>
              </a:ext>
            </a:extLst>
          </p:cNvPr>
          <p:cNvSpPr txBox="1">
            <a:spLocks/>
          </p:cNvSpPr>
          <p:nvPr/>
        </p:nvSpPr>
        <p:spPr>
          <a:xfrm>
            <a:off x="4326200" y="1716376"/>
            <a:ext cx="3181078" cy="7247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b="0" kern="1200" spc="1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Tritium WaveSculptor22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7BD0A37-3F0B-8FDE-619F-1254669F4B03}"/>
              </a:ext>
            </a:extLst>
          </p:cNvPr>
          <p:cNvSpPr txBox="1">
            <a:spLocks/>
          </p:cNvSpPr>
          <p:nvPr/>
        </p:nvSpPr>
        <p:spPr>
          <a:xfrm>
            <a:off x="4326200" y="2510271"/>
            <a:ext cx="3181078" cy="365784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Very expensive</a:t>
            </a:r>
          </a:p>
          <a:p>
            <a:r>
              <a:rPr lang="en-US"/>
              <a:t>Jack of all trades, master of none</a:t>
            </a:r>
          </a:p>
          <a:p>
            <a:r>
              <a:rPr lang="en-US"/>
              <a:t>Useful documentation</a:t>
            </a:r>
          </a:p>
          <a:p>
            <a:r>
              <a:rPr lang="en-US"/>
              <a:t>Fairly easy to configure for specific applications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142C3DC-899D-BDD2-3926-13EDE2B83E3F}"/>
              </a:ext>
            </a:extLst>
          </p:cNvPr>
          <p:cNvSpPr txBox="1">
            <a:spLocks/>
          </p:cNvSpPr>
          <p:nvPr/>
        </p:nvSpPr>
        <p:spPr>
          <a:xfrm>
            <a:off x="7571504" y="1723180"/>
            <a:ext cx="3181078" cy="7247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b="0" kern="1200" spc="1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Komodo </a:t>
            </a:r>
            <a:r>
              <a:rPr lang="en-US">
                <a:ea typeface="+mn-lt"/>
                <a:cs typeface="+mn-lt"/>
              </a:rPr>
              <a:t>Brushless Motor Speed Controller DC</a:t>
            </a:r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692967-8CB4-55C2-A564-7636AB2BF759}"/>
              </a:ext>
            </a:extLst>
          </p:cNvPr>
          <p:cNvSpPr txBox="1">
            <a:spLocks/>
          </p:cNvSpPr>
          <p:nvPr/>
        </p:nvSpPr>
        <p:spPr>
          <a:xfrm>
            <a:off x="7571504" y="2517075"/>
            <a:ext cx="3181078" cy="365784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Relatively affordable</a:t>
            </a:r>
          </a:p>
          <a:p>
            <a:r>
              <a:rPr lang="en-US"/>
              <a:t>Doesn't reach high enough voltage for some applications</a:t>
            </a:r>
          </a:p>
          <a:p>
            <a:r>
              <a:rPr lang="en-US"/>
              <a:t>Built for scooters</a:t>
            </a:r>
          </a:p>
          <a:p>
            <a:r>
              <a:rPr lang="en-US"/>
              <a:t>Lacks configurations</a:t>
            </a:r>
          </a:p>
        </p:txBody>
      </p:sp>
      <p:pic>
        <p:nvPicPr>
          <p:cNvPr id="5" name="Picture 4" descr="Inserting image...">
            <a:extLst>
              <a:ext uri="{FF2B5EF4-FFF2-40B4-BE49-F238E27FC236}">
                <a16:creationId xmlns:a16="http://schemas.microsoft.com/office/drawing/2014/main" id="{E1A953B7-C59A-1995-582F-BACDE4912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4805363"/>
            <a:ext cx="2095500" cy="1571625"/>
          </a:xfrm>
          <a:prstGeom prst="rect">
            <a:avLst/>
          </a:prstGeom>
        </p:spPr>
      </p:pic>
      <p:pic>
        <p:nvPicPr>
          <p:cNvPr id="6" name="Picture 5" descr="A black and orange box with black and orange text&#10;&#10;Description automatically generated">
            <a:extLst>
              <a:ext uri="{FF2B5EF4-FFF2-40B4-BE49-F238E27FC236}">
                <a16:creationId xmlns:a16="http://schemas.microsoft.com/office/drawing/2014/main" id="{C0599A72-5632-81B2-1EC3-84DAFE3FC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25" y="5224463"/>
            <a:ext cx="1685925" cy="962025"/>
          </a:xfrm>
          <a:prstGeom prst="rect">
            <a:avLst/>
          </a:prstGeom>
        </p:spPr>
      </p:pic>
      <p:pic>
        <p:nvPicPr>
          <p:cNvPr id="7" name="Picture 6" descr="A close-up of a power supply&#10;&#10;Description automatically generated">
            <a:extLst>
              <a:ext uri="{FF2B5EF4-FFF2-40B4-BE49-F238E27FC236}">
                <a16:creationId xmlns:a16="http://schemas.microsoft.com/office/drawing/2014/main" id="{9B5FE9BB-5463-B5F2-10FB-99D54ECD4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0" y="4929188"/>
            <a:ext cx="14287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1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77DD-AC8B-13CF-BC5F-39BA440A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Gap –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33F51-1575-91D3-ECAA-2AB3A3042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Lack of proper documentation makes integrating motor controllers difficult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Many of these are black boxes that makes troubleshooting difficult</a:t>
            </a:r>
            <a:endParaRPr lang="en-US"/>
          </a:p>
          <a:p>
            <a:pPr lvl="1"/>
            <a:r>
              <a:rPr lang="en-US" spc="10">
                <a:solidFill>
                  <a:srgbClr val="000000"/>
                </a:solidFill>
              </a:rPr>
              <a:t>Users want to easily implement their controllers but often can't</a:t>
            </a:r>
            <a:endParaRPr lang="en-US"/>
          </a:p>
          <a:p>
            <a:r>
              <a:rPr lang="en-US"/>
              <a:t>Motor controllers for higher power applications have affordability issues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EV bikers may have issues modifying/constructing bikes on budget</a:t>
            </a:r>
            <a:endParaRPr lang="en-US"/>
          </a:p>
          <a:p>
            <a:pPr lvl="1"/>
            <a:r>
              <a:rPr lang="en-US" spc="10">
                <a:solidFill>
                  <a:srgbClr val="000000"/>
                </a:solidFill>
              </a:rPr>
              <a:t>Solar vehicle teams need to raise large amounts of money for motor controllers alone despite needing funds for other components/services</a:t>
            </a:r>
            <a:endParaRPr lang="en-US"/>
          </a:p>
          <a:p>
            <a:r>
              <a:rPr lang="en-US"/>
              <a:t>Most motor controllers are either difficult to configure or do not allow for custom configurations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Different vehicles have different needs depending on physical/electrical specs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Users are forced to design around motor controllers</a:t>
            </a:r>
          </a:p>
        </p:txBody>
      </p:sp>
    </p:spTree>
    <p:extLst>
      <p:ext uri="{BB962C8B-B14F-4D97-AF65-F5344CB8AC3E}">
        <p14:creationId xmlns:p14="http://schemas.microsoft.com/office/powerpoint/2010/main" val="280635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0E90-8B64-8EEF-2435-0868094A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EB28A-FF2C-7C0A-0BB4-915C12B9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Configurations easily accessible and well documented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Customizing the motor controller allows easy integration for different applications</a:t>
            </a:r>
            <a:endParaRPr lang="en-US"/>
          </a:p>
          <a:p>
            <a:pPr lvl="1"/>
            <a:r>
              <a:rPr lang="en-US" spc="10">
                <a:solidFill>
                  <a:srgbClr val="000000"/>
                </a:solidFill>
              </a:rPr>
              <a:t>Clear documentation leads users to understand the expected results</a:t>
            </a:r>
            <a:endParaRPr lang="en-US"/>
          </a:p>
          <a:p>
            <a:r>
              <a:rPr lang="en-US"/>
              <a:t>Full Plug-in diagnostics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Allows for better troubleshooting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Documentation on troubleshooting measures reduces frustration</a:t>
            </a:r>
            <a:endParaRPr lang="en-US" err="1"/>
          </a:p>
          <a:p>
            <a:r>
              <a:rPr lang="en-US"/>
              <a:t>Design the controller with affordability in mind</a:t>
            </a:r>
          </a:p>
        </p:txBody>
      </p:sp>
    </p:spTree>
    <p:extLst>
      <p:ext uri="{BB962C8B-B14F-4D97-AF65-F5344CB8AC3E}">
        <p14:creationId xmlns:p14="http://schemas.microsoft.com/office/powerpoint/2010/main" val="159824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A019-B9C8-6E6D-5A2A-D243CA95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1EF3-A9E8-E09C-772A-72AE1A72C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This project can aim to achieve a fully functioning lightweight automotive motor controller through proper documentation, using affordable components, and making plug in diagnostics a priority to troubleshoot any issues the controller will have. These features will close the gap between our project and what is currently on the market tremendously, creating a viable alternative to current automotive motor controllers.</a:t>
            </a:r>
            <a:endParaRPr lang="en-US"/>
          </a:p>
        </p:txBody>
      </p:sp>
      <p:pic>
        <p:nvPicPr>
          <p:cNvPr id="4" name="Picture 3" descr="Smiling guy pointing away Stock Photo - Alamy">
            <a:extLst>
              <a:ext uri="{FF2B5EF4-FFF2-40B4-BE49-F238E27FC236}">
                <a16:creationId xmlns:a16="http://schemas.microsoft.com/office/drawing/2014/main" id="{D0E0C646-32AA-1B9C-4C25-B006ABFE05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433" b="9615"/>
          <a:stretch/>
        </p:blipFill>
        <p:spPr>
          <a:xfrm>
            <a:off x="6724650" y="4500563"/>
            <a:ext cx="3371850" cy="2238378"/>
          </a:xfrm>
          <a:prstGeom prst="rect">
            <a:avLst/>
          </a:prstGeom>
        </p:spPr>
      </p:pic>
      <p:pic>
        <p:nvPicPr>
          <p:cNvPr id="5" name="Picture 4" descr="The god of stock photos in my world ...">
            <a:extLst>
              <a:ext uri="{FF2B5EF4-FFF2-40B4-BE49-F238E27FC236}">
                <a16:creationId xmlns:a16="http://schemas.microsoft.com/office/drawing/2014/main" id="{7FE1054E-749C-09FA-6241-FCF031A14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62" y="4691062"/>
            <a:ext cx="3086100" cy="2047875"/>
          </a:xfrm>
          <a:prstGeom prst="rect">
            <a:avLst/>
          </a:prstGeom>
        </p:spPr>
      </p:pic>
      <p:pic>
        <p:nvPicPr>
          <p:cNvPr id="7" name="Picture 6" descr="Businessman with Empty Pockets Stock Photo - Image of person, revealing:  3505028">
            <a:extLst>
              <a:ext uri="{FF2B5EF4-FFF2-40B4-BE49-F238E27FC236}">
                <a16:creationId xmlns:a16="http://schemas.microsoft.com/office/drawing/2014/main" id="{719FABA2-7A18-F263-FB27-705B260D8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4400550"/>
            <a:ext cx="1628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2442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View</vt:lpstr>
      <vt:lpstr>Product Research Lightning Talk</vt:lpstr>
      <vt:lpstr>Project Overview</vt:lpstr>
      <vt:lpstr>In this project will we be designing the architecture and implementation of a motor controller for lightweight automotive use.</vt:lpstr>
      <vt:lpstr>Related Products</vt:lpstr>
      <vt:lpstr>Market Gap – Opportunities</vt:lpstr>
      <vt:lpstr>New Ideas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2012-08-24T00:53:15Z</dcterms:created>
  <dcterms:modified xsi:type="dcterms:W3CDTF">2024-10-03T19:04:17Z</dcterms:modified>
</cp:coreProperties>
</file>